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5" r:id="rId1"/>
  </p:sldMasterIdLst>
  <p:notesMasterIdLst>
    <p:notesMasterId r:id="rId19"/>
  </p:notesMasterIdLst>
  <p:sldIdLst>
    <p:sldId id="279" r:id="rId2"/>
    <p:sldId id="314" r:id="rId3"/>
    <p:sldId id="280" r:id="rId4"/>
    <p:sldId id="316" r:id="rId5"/>
    <p:sldId id="303" r:id="rId6"/>
    <p:sldId id="313" r:id="rId7"/>
    <p:sldId id="302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2" r:id="rId17"/>
    <p:sldId id="30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omi" initials="D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03" autoAdjust="0"/>
    <p:restoredTop sz="76608" autoAdjust="0"/>
  </p:normalViewPr>
  <p:slideViewPr>
    <p:cSldViewPr snapToGrid="0">
      <p:cViewPr varScale="1">
        <p:scale>
          <a:sx n="59" d="100"/>
          <a:sy n="59" d="100"/>
        </p:scale>
        <p:origin x="868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8" d="100"/>
          <a:sy n="88" d="100"/>
        </p:scale>
        <p:origin x="-3822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0E5214-A780-45B3-8C91-E131831524A4}" type="datetimeFigureOut">
              <a:rPr lang="de-DE" smtClean="0"/>
              <a:t>02.04.2015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1A2AE1-9A89-46FB-B262-609F9F6D159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767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Erstellung einer elektronischen Übermittlung der Zusammenfassung der Therapie bei Verlegung auf Normalstation</a:t>
            </a:r>
            <a:endParaRPr lang="de-DE" sz="20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A2AE1-9A89-46FB-B262-609F9F6D159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752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Erstellung einer elektronischen Übermittlung der Zusammenfassung der Therapie bei Verlegung auf Normalstation</a:t>
            </a:r>
            <a:endParaRPr lang="de-DE" sz="20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A2AE1-9A89-46FB-B262-609F9F6D159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3721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de-DE" dirty="0" smtClean="0"/>
              <a:t>Dokumentationsaufgaben unterstützen</a:t>
            </a:r>
            <a:endParaRPr lang="de-DE" sz="2000" dirty="0" smtClean="0"/>
          </a:p>
          <a:p>
            <a:pPr lvl="2"/>
            <a:r>
              <a:rPr lang="de-DE" dirty="0" smtClean="0"/>
              <a:t>Z.B. Vermeidung der Mehrfacherfassung von Daten</a:t>
            </a:r>
            <a:endParaRPr lang="de-DE" sz="20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A2AE1-9A89-46FB-B262-609F9F6D1590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3496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Gleich</a:t>
            </a:r>
            <a:r>
              <a:rPr lang="de-DE" baseline="0" dirty="0" smtClean="0"/>
              <a:t> größer: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A2AE1-9A89-46FB-B262-609F9F6D159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2125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Systemanalyse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Systembewertung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3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Ermittlung des Ist-Standes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3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Erkennen von Schwachstellen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Systemspezifikation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3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Durch Identifikation der Anforderungen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A2AE1-9A89-46FB-B262-609F9F6D1590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304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Systemauswahl (Ergebnis: Entscheidung für ein Softwareprodukt und Kaufvertrag)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Systemeinführung (Ergebnis: lauffähiges Intensivdokumentationssystem)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Abschließende Evaluation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A2AE1-9A89-46FB-B262-609F9F6D1590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350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Personalkosten für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Prozessanalyse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Dokumentationsanalyse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Bewertung des Ist-Standes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Erstellung des Pflichtenheftes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Angebotsvergleich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Evaluation 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Erstellen des Abschlussberichtes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Ausschreibungskosten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Kauf des Systems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Systeminstallation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Adaptierung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Tests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Schulung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Gerätebeschaffung</a:t>
            </a:r>
            <a:endParaRPr lang="de-DE" sz="105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A2AE1-9A89-46FB-B262-609F9F6D159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5536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de-DE" dirty="0" smtClean="0"/>
              <a:t>Unzulängliche Zeitplanung</a:t>
            </a:r>
            <a:endParaRPr lang="de-DE" sz="2000" dirty="0" smtClean="0"/>
          </a:p>
          <a:p>
            <a:pPr lvl="1"/>
            <a:r>
              <a:rPr lang="de-DE" dirty="0" smtClean="0"/>
              <a:t>Unzureichende Prozess- und Dokumentationsanalyse</a:t>
            </a:r>
            <a:endParaRPr lang="de-DE" sz="2000" dirty="0" smtClean="0"/>
          </a:p>
          <a:p>
            <a:pPr lvl="3"/>
            <a:r>
              <a:rPr lang="de-DE" dirty="0" smtClean="0"/>
              <a:t>Unzureichende Grundlage für </a:t>
            </a:r>
            <a:endParaRPr lang="de-DE" sz="2000" dirty="0" smtClean="0"/>
          </a:p>
          <a:p>
            <a:pPr lvl="4"/>
            <a:r>
              <a:rPr lang="de-DE" dirty="0" smtClean="0"/>
              <a:t>Systembewertung </a:t>
            </a:r>
            <a:endParaRPr lang="de-DE" sz="2000" dirty="0" smtClean="0"/>
          </a:p>
          <a:p>
            <a:pPr lvl="4"/>
            <a:r>
              <a:rPr lang="de-DE" dirty="0" smtClean="0"/>
              <a:t>Systemspezifikation  </a:t>
            </a:r>
            <a:endParaRPr lang="de-DE" sz="2000" dirty="0" smtClean="0"/>
          </a:p>
          <a:p>
            <a:pPr lvl="4"/>
            <a:r>
              <a:rPr lang="de-DE" dirty="0" smtClean="0"/>
              <a:t>Systemauswahl</a:t>
            </a:r>
            <a:endParaRPr lang="de-DE" sz="200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A2AE1-9A89-46FB-B262-609F9F6D1590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452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1A2AE1-9A89-46FB-B262-609F9F6D1590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9822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DCDF4-4212-41DE-881A-86CC5F4C4960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66215" y="6041362"/>
            <a:ext cx="907787" cy="365125"/>
          </a:xfrm>
          <a:prstGeom prst="rect">
            <a:avLst/>
          </a:prstGeom>
        </p:spPr>
        <p:txBody>
          <a:bodyPr/>
          <a:lstStyle>
            <a:lvl1pPr algn="ctr">
              <a:defRPr sz="2000">
                <a:solidFill>
                  <a:srgbClr val="002060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528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F22C2-E00C-402C-9237-97B2DDDB1C1E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829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C775-F499-41CA-BB69-5F0CE1DC728B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52906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B729F-5E1E-40E7-8D1F-2FBC0AA7C9CD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6035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10283-F1E1-40D0-ACF0-C635052CA35C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6602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C8832-2E28-430A-AD8F-583F9F33222D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7111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487D9-92EA-4374-B9A8-0C938596B06B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9338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E87A-4C56-4FB1-83A8-C433C44AFBA9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953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E15-EAE5-4696-A498-9462A8D07DB3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77334" y="6320762"/>
            <a:ext cx="6297612" cy="365125"/>
          </a:xfrm>
        </p:spPr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2433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>
            <a:normAutofit/>
          </a:bodyPr>
          <a:lstStyle>
            <a:lvl1pPr algn="l">
              <a:defRPr sz="4800" b="0" cap="none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89575-A7F9-45D9-8DD0-EEE9ED1F7FA0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1898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31F54-E68E-47BE-8946-F526F364CBA6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60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938A4C-ABDD-4D7F-9EE8-D2212DFA111A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020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087FD-69A5-4863-93C8-147616460B5F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662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7AA65-3958-4B15-93E3-62DB88057388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591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AF593-EE7A-4564-A95B-6C86BAEF9839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245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6D4E0-B61D-4B17-878D-83CEB6B35F48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829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3080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7EC809-ED1F-4983-9906-520EA3F002C5}" type="datetime1">
              <a:rPr lang="en-US" smtClean="0"/>
              <a:t>4/2/2015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3080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| Dominik Meixner | Dominique Cheray |</a:t>
            </a:r>
            <a:endParaRPr lang="en-US" dirty="0"/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>
          <a:xfrm>
            <a:off x="8366215" y="6041362"/>
            <a:ext cx="90778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D57F1E4F-1CFF-5643-939E-217C01CDF565}" type="slidenum">
              <a:rPr lang="en-US" sz="2000" smtClean="0"/>
              <a:pPr algn="ctr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10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457200" rtl="0" eaLnBrk="1" latinLnBrk="0" hangingPunct="1">
        <a:spcBef>
          <a:spcPct val="0"/>
        </a:spcBef>
        <a:buNone/>
        <a:defRPr sz="42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01189" y="1948544"/>
            <a:ext cx="9509761" cy="1807028"/>
          </a:xfrm>
        </p:spPr>
        <p:txBody>
          <a:bodyPr/>
          <a:lstStyle/>
          <a:p>
            <a:pPr algn="l"/>
            <a:r>
              <a:rPr lang="de-DE" sz="3600" b="1" dirty="0"/>
              <a:t>Einführung eines rechnerunterstützten</a:t>
            </a:r>
            <a:r>
              <a:rPr lang="de-DE" b="1" dirty="0"/>
              <a:t> </a:t>
            </a:r>
            <a:r>
              <a:rPr lang="de-DE" b="1" dirty="0" smtClean="0"/>
              <a:t>Intensivdokumentationssystems</a:t>
            </a:r>
            <a:br>
              <a:rPr lang="de-DE" b="1" dirty="0" smtClean="0"/>
            </a:br>
            <a:r>
              <a:rPr lang="de-DE" sz="3600" b="1" dirty="0" smtClean="0"/>
              <a:t>am </a:t>
            </a:r>
            <a:r>
              <a:rPr lang="de-DE" sz="3600" b="1" dirty="0"/>
              <a:t>Universitätsklinikum Heidelberg</a:t>
            </a:r>
            <a:endParaRPr lang="de-DE" sz="18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z="2400" dirty="0" smtClean="0"/>
              <a:t>Dominik Meixner, Dominique Cheray</a:t>
            </a:r>
          </a:p>
          <a:p>
            <a:fld id="{B68A97D9-23A2-4961-BD27-93DAEBE0E1E1}" type="datetime2">
              <a:rPr lang="de-DE" sz="2400" smtClean="0"/>
              <a:t>Donnerstag, 2. April 2015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562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8738810" cy="1320800"/>
          </a:xfrm>
        </p:spPr>
        <p:txBody>
          <a:bodyPr>
            <a:normAutofit fontScale="90000"/>
          </a:bodyPr>
          <a:lstStyle/>
          <a:p>
            <a:pPr lvl="0"/>
            <a:r>
              <a:rPr lang="de-DE" dirty="0"/>
              <a:t>Folgerungen </a:t>
            </a:r>
            <a:r>
              <a:rPr lang="de-DE" dirty="0" smtClean="0"/>
              <a:t>aus Problematik und Motivation</a:t>
            </a:r>
            <a:r>
              <a:rPr lang="de-DE" dirty="0"/>
              <a:t>:</a:t>
            </a:r>
            <a:r>
              <a:rPr lang="de-DE" sz="3600" dirty="0"/>
              <a:t/>
            </a:r>
            <a:br>
              <a:rPr lang="de-DE" sz="3600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lvl="1"/>
            <a:r>
              <a:rPr lang="de-DE" dirty="0" smtClean="0"/>
              <a:t>Systematische </a:t>
            </a:r>
            <a:r>
              <a:rPr lang="de-DE" dirty="0"/>
              <a:t>Analyse der bestehenden Prozesse und zu Dokumentationsaufgaben vorab ist notwendig</a:t>
            </a:r>
            <a:endParaRPr lang="de-DE" sz="2000" dirty="0"/>
          </a:p>
          <a:p>
            <a:pPr lvl="1"/>
            <a:r>
              <a:rPr lang="de-DE" dirty="0" smtClean="0"/>
              <a:t>Genaue </a:t>
            </a:r>
            <a:r>
              <a:rPr lang="de-DE" dirty="0"/>
              <a:t>Modellierung des Ist-Zustandes vorab</a:t>
            </a:r>
            <a:endParaRPr lang="de-DE" sz="2000" dirty="0"/>
          </a:p>
          <a:p>
            <a:pPr lvl="1"/>
            <a:r>
              <a:rPr lang="de-DE" dirty="0"/>
              <a:t>Ist-Zustand bewerten und Möglichkeiten der Optimierung durch das rechnergestützte Intensivdokumentationssystems erarbeiten</a:t>
            </a:r>
            <a:endParaRPr lang="de-DE" sz="2000" dirty="0"/>
          </a:p>
          <a:p>
            <a:pPr lvl="1"/>
            <a:r>
              <a:rPr lang="de-DE" dirty="0"/>
              <a:t>Systemspezifikation durch Identifikation der Anforderungen an das System erarbeiten</a:t>
            </a:r>
            <a:endParaRPr lang="de-DE" sz="2000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999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Vorgehensplan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87" y="2636166"/>
            <a:ext cx="9666369" cy="188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335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Vorgehensplan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036" y="2065886"/>
            <a:ext cx="9715135" cy="322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626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Vorgehensplan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8" y="1807029"/>
            <a:ext cx="11892218" cy="329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438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Kostenplan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de-DE" dirty="0"/>
              <a:t>Personalkosten für</a:t>
            </a:r>
            <a:endParaRPr lang="de-DE" sz="2000" dirty="0"/>
          </a:p>
          <a:p>
            <a:pPr lvl="1"/>
            <a:r>
              <a:rPr lang="de-DE" dirty="0" smtClean="0"/>
              <a:t>Ausschreibungskosten</a:t>
            </a:r>
            <a:endParaRPr lang="de-DE" sz="2000" dirty="0"/>
          </a:p>
          <a:p>
            <a:pPr lvl="1"/>
            <a:r>
              <a:rPr lang="de-DE" dirty="0"/>
              <a:t>Kauf des Systems</a:t>
            </a:r>
            <a:endParaRPr lang="de-DE" sz="2000" dirty="0"/>
          </a:p>
          <a:p>
            <a:pPr lvl="1"/>
            <a:r>
              <a:rPr lang="de-DE" dirty="0"/>
              <a:t>Systeminstallation</a:t>
            </a:r>
            <a:endParaRPr lang="de-DE" sz="2000" dirty="0"/>
          </a:p>
          <a:p>
            <a:pPr lvl="1"/>
            <a:r>
              <a:rPr lang="de-DE" dirty="0" smtClean="0"/>
              <a:t>Gerätebeschaffung</a:t>
            </a:r>
            <a:endParaRPr lang="de-DE" sz="2000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464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Risiken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de-DE" dirty="0"/>
              <a:t>Unzulängliche Zeitplanung</a:t>
            </a:r>
            <a:endParaRPr lang="de-DE" sz="2000" dirty="0"/>
          </a:p>
          <a:p>
            <a:pPr lvl="1"/>
            <a:r>
              <a:rPr lang="de-DE" dirty="0"/>
              <a:t>Unzureichende Prozess- und Dokumentationsanalyse</a:t>
            </a:r>
            <a:endParaRPr lang="de-DE" sz="2000" dirty="0"/>
          </a:p>
          <a:p>
            <a:pPr lvl="1"/>
            <a:r>
              <a:rPr lang="de-DE" dirty="0" smtClean="0"/>
              <a:t>Kosten </a:t>
            </a:r>
            <a:r>
              <a:rPr lang="de-DE" dirty="0"/>
              <a:t>unterschätzt</a:t>
            </a:r>
            <a:endParaRPr lang="de-DE" sz="2000" dirty="0"/>
          </a:p>
          <a:p>
            <a:pPr lvl="1"/>
            <a:r>
              <a:rPr lang="de-DE" dirty="0"/>
              <a:t>Falsche Ressourcen gekauft</a:t>
            </a:r>
            <a:endParaRPr lang="de-DE" sz="2000" dirty="0"/>
          </a:p>
          <a:p>
            <a:pPr lvl="1"/>
            <a:r>
              <a:rPr lang="de-DE" dirty="0"/>
              <a:t>Mehr Zeitaufwand für Prozesse und Dokumentation als vorher</a:t>
            </a:r>
            <a:endParaRPr lang="de-DE" sz="2000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033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Risiken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77334" y="1701801"/>
            <a:ext cx="8596668" cy="4339562"/>
          </a:xfrm>
        </p:spPr>
        <p:txBody>
          <a:bodyPr>
            <a:noAutofit/>
          </a:bodyPr>
          <a:lstStyle/>
          <a:p>
            <a:pPr lvl="1"/>
            <a:r>
              <a:rPr lang="de-DE" dirty="0"/>
              <a:t>Personal kommt mit System nicht zurecht</a:t>
            </a:r>
            <a:endParaRPr lang="de-DE" sz="2000" dirty="0"/>
          </a:p>
          <a:p>
            <a:pPr lvl="1"/>
            <a:r>
              <a:rPr lang="de-DE" dirty="0"/>
              <a:t>Integration in bestehende Systeme klappt nicht / Schnittstellenfehler</a:t>
            </a:r>
            <a:endParaRPr lang="de-DE" sz="2000" dirty="0"/>
          </a:p>
          <a:p>
            <a:pPr lvl="1"/>
            <a:r>
              <a:rPr lang="de-DE" dirty="0"/>
              <a:t>Keine geeigneten Angebote</a:t>
            </a:r>
            <a:endParaRPr lang="de-DE" sz="2000" dirty="0"/>
          </a:p>
          <a:p>
            <a:pPr lvl="1"/>
            <a:r>
              <a:rPr lang="de-DE" dirty="0"/>
              <a:t>Keine geeignete Unterstützung durch Verkaufsfirma </a:t>
            </a:r>
            <a:endParaRPr lang="de-DE" sz="2000" dirty="0"/>
          </a:p>
          <a:p>
            <a:pPr lvl="1"/>
            <a:r>
              <a:rPr lang="de-DE" dirty="0"/>
              <a:t>Personalausfall </a:t>
            </a:r>
            <a:endParaRPr lang="de-DE" sz="2000" dirty="0"/>
          </a:p>
          <a:p>
            <a:pPr lvl="1"/>
            <a:r>
              <a:rPr lang="de-DE" dirty="0" smtClean="0"/>
              <a:t>Katastrophen, höhere Gewalt</a:t>
            </a:r>
          </a:p>
          <a:p>
            <a:pPr lvl="1"/>
            <a:r>
              <a:rPr lang="de-DE" dirty="0" smtClean="0"/>
              <a:t>Fehlerhafte </a:t>
            </a:r>
            <a:r>
              <a:rPr lang="de-DE" dirty="0"/>
              <a:t>Software</a:t>
            </a:r>
            <a:endParaRPr lang="de-DE" sz="2000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804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r3sq.files.wordpress.com/2010/09/blutbild_2.jpg?w=460&amp;h=57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853" y="924328"/>
            <a:ext cx="4024540" cy="5039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Fragen?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007836" y="2160590"/>
            <a:ext cx="4266166" cy="2701968"/>
          </a:xfrm>
        </p:spPr>
        <p:txBody>
          <a:bodyPr>
            <a:normAutofit fontScale="77500" lnSpcReduction="20000"/>
          </a:bodyPr>
          <a:lstStyle/>
          <a:p>
            <a:r>
              <a:rPr lang="de-DE" sz="1800" dirty="0" smtClean="0"/>
              <a:t>Quellen (01.04.15):</a:t>
            </a:r>
          </a:p>
          <a:p>
            <a:pPr lvl="1"/>
            <a:r>
              <a:rPr lang="de-DE" sz="1800" dirty="0"/>
              <a:t>https://www.klinikum.uni-heidelberg.de/Praktikum-Informationssysteme-des-Gesundheitswesens-Kopie-1.107305.0.html</a:t>
            </a:r>
          </a:p>
          <a:p>
            <a:pPr lvl="1"/>
            <a:r>
              <a:rPr lang="de-DE" sz="1800" dirty="0"/>
              <a:t>IT-Projektmanagement im Gesundheitswesen: Lehrbuch und Projektleitfaden</a:t>
            </a:r>
            <a:br>
              <a:rPr lang="de-DE" sz="1800" dirty="0"/>
            </a:br>
            <a:r>
              <a:rPr lang="de-DE" sz="1800" dirty="0"/>
              <a:t> von </a:t>
            </a:r>
            <a:r>
              <a:rPr lang="de-DE" sz="1800" dirty="0" err="1"/>
              <a:t>Elske</a:t>
            </a:r>
            <a:r>
              <a:rPr lang="de-DE" sz="1800" dirty="0"/>
              <a:t> </a:t>
            </a:r>
            <a:r>
              <a:rPr lang="de-DE" sz="1800" dirty="0" err="1"/>
              <a:t>Ammenwerth,Reinhold</a:t>
            </a:r>
            <a:r>
              <a:rPr lang="de-DE" sz="1800" dirty="0"/>
              <a:t> </a:t>
            </a:r>
            <a:r>
              <a:rPr lang="de-DE" sz="1800" dirty="0" err="1"/>
              <a:t>Haux,Petra</a:t>
            </a:r>
            <a:r>
              <a:rPr lang="de-DE" sz="1800" dirty="0"/>
              <a:t> Knaup-</a:t>
            </a:r>
            <a:r>
              <a:rPr lang="de-DE" sz="1800" dirty="0" err="1"/>
              <a:t>Gregori,Alfred</a:t>
            </a:r>
            <a:r>
              <a:rPr lang="de-DE" sz="1800" dirty="0"/>
              <a:t> Winter</a:t>
            </a:r>
          </a:p>
          <a:p>
            <a:pPr lvl="1"/>
            <a:r>
              <a:rPr lang="de-DE" sz="1800" dirty="0" smtClean="0"/>
              <a:t>Mein Gehirn!</a:t>
            </a:r>
            <a:endParaRPr lang="de-DE" sz="1800" dirty="0"/>
          </a:p>
          <a:p>
            <a:pPr lvl="1"/>
            <a:r>
              <a:rPr lang="de-DE" sz="1800" dirty="0"/>
              <a:t>Die </a:t>
            </a:r>
            <a:r>
              <a:rPr lang="de-DE" sz="1800" dirty="0" err="1"/>
              <a:t>Schmückerbibel</a:t>
            </a:r>
            <a:endParaRPr lang="de-DE" sz="1800" dirty="0"/>
          </a:p>
          <a:p>
            <a:endParaRPr lang="de-DE" sz="1800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1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b="18207"/>
          <a:stretch/>
        </p:blipFill>
        <p:spPr>
          <a:xfrm>
            <a:off x="550334" y="326289"/>
            <a:ext cx="8499111" cy="5213719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1562100" y="5524500"/>
            <a:ext cx="3110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Medizinische Klinik, Heidelberg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059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de-DE" sz="4200" dirty="0" smtClean="0"/>
              <a:t>Inhalt</a:t>
            </a:r>
            <a:endParaRPr lang="de-DE" sz="4200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77334" y="1741715"/>
            <a:ext cx="8596668" cy="4299648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de-DE" dirty="0"/>
              <a:t>Aufgaben eines Intensivdokumentationssystems</a:t>
            </a:r>
          </a:p>
          <a:p>
            <a:pPr>
              <a:lnSpc>
                <a:spcPct val="150000"/>
              </a:lnSpc>
            </a:pPr>
            <a:r>
              <a:rPr lang="de-DE" dirty="0"/>
              <a:t>Problematik bei der Neueinführung</a:t>
            </a:r>
          </a:p>
          <a:p>
            <a:pPr>
              <a:lnSpc>
                <a:spcPct val="150000"/>
              </a:lnSpc>
            </a:pPr>
            <a:r>
              <a:rPr lang="de-DE" dirty="0"/>
              <a:t>Motivation</a:t>
            </a:r>
          </a:p>
          <a:p>
            <a:pPr>
              <a:lnSpc>
                <a:spcPct val="150000"/>
              </a:lnSpc>
            </a:pPr>
            <a:r>
              <a:rPr lang="de-DE" dirty="0"/>
              <a:t>Folgerungen</a:t>
            </a:r>
          </a:p>
          <a:p>
            <a:pPr lvl="0">
              <a:lnSpc>
                <a:spcPct val="150000"/>
              </a:lnSpc>
            </a:pPr>
            <a:r>
              <a:rPr lang="de-DE" dirty="0"/>
              <a:t>Vorgehensplan</a:t>
            </a:r>
          </a:p>
          <a:p>
            <a:pPr>
              <a:lnSpc>
                <a:spcPct val="150000"/>
              </a:lnSpc>
            </a:pPr>
            <a:r>
              <a:rPr lang="de-DE" dirty="0"/>
              <a:t>Kostenplan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Risiken</a:t>
            </a:r>
            <a:endParaRPr lang="de-DE" sz="28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80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2658533"/>
          </a:xfrm>
        </p:spPr>
        <p:txBody>
          <a:bodyPr/>
          <a:lstStyle/>
          <a:p>
            <a:r>
              <a:rPr lang="de-DE" dirty="0" smtClean="0"/>
              <a:t>Aufgaben </a:t>
            </a:r>
            <a:r>
              <a:rPr lang="de-DE" dirty="0"/>
              <a:t>eines Intensivdokumentationssystems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399" y="277812"/>
            <a:ext cx="5003801" cy="337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184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Aufgaben eines Intensivdokumentationssystems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de-DE" dirty="0"/>
              <a:t>Grundlegende Funktionen:</a:t>
            </a:r>
            <a:endParaRPr lang="de-DE" sz="2000" dirty="0"/>
          </a:p>
          <a:p>
            <a:pPr lvl="2"/>
            <a:r>
              <a:rPr lang="de-DE" dirty="0"/>
              <a:t>Erfassen</a:t>
            </a:r>
            <a:endParaRPr lang="de-DE" sz="2000" dirty="0"/>
          </a:p>
          <a:p>
            <a:pPr lvl="2"/>
            <a:r>
              <a:rPr lang="de-DE" dirty="0"/>
              <a:t>Speichern</a:t>
            </a:r>
            <a:endParaRPr lang="de-DE" sz="2000" dirty="0"/>
          </a:p>
          <a:p>
            <a:pPr lvl="2"/>
            <a:r>
              <a:rPr lang="de-DE" dirty="0"/>
              <a:t>Präsentieren</a:t>
            </a:r>
            <a:endParaRPr lang="de-DE" sz="2000" dirty="0"/>
          </a:p>
          <a:p>
            <a:pPr lvl="2"/>
            <a:r>
              <a:rPr lang="de-DE" dirty="0" smtClean="0"/>
              <a:t>Überwachen von </a:t>
            </a:r>
            <a:r>
              <a:rPr lang="de-DE" dirty="0"/>
              <a:t>anfallenden klinischen Daten </a:t>
            </a:r>
            <a:endParaRPr lang="de-DE" sz="2000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015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Aufgaben eines Intensivdokumentationssystems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de-DE" dirty="0" smtClean="0"/>
              <a:t>Mögliche </a:t>
            </a:r>
            <a:r>
              <a:rPr lang="de-DE" dirty="0"/>
              <a:t>zusätzliche Funktionen:</a:t>
            </a:r>
            <a:endParaRPr lang="de-DE" sz="2000" dirty="0"/>
          </a:p>
          <a:p>
            <a:pPr lvl="2"/>
            <a:r>
              <a:rPr lang="de-DE" dirty="0" smtClean="0"/>
              <a:t>elektronischen </a:t>
            </a:r>
            <a:r>
              <a:rPr lang="de-DE" dirty="0"/>
              <a:t>Übermittlung </a:t>
            </a:r>
            <a:r>
              <a:rPr lang="de-DE" dirty="0" smtClean="0"/>
              <a:t>der </a:t>
            </a:r>
            <a:r>
              <a:rPr lang="de-DE" dirty="0"/>
              <a:t>Therapie bei </a:t>
            </a:r>
            <a:r>
              <a:rPr lang="de-DE" dirty="0" smtClean="0"/>
              <a:t>Verlegung</a:t>
            </a:r>
            <a:endParaRPr lang="de-DE" sz="2000" dirty="0" smtClean="0"/>
          </a:p>
          <a:p>
            <a:pPr lvl="2"/>
            <a:r>
              <a:rPr lang="de-DE" dirty="0" smtClean="0"/>
              <a:t>Leistungserfassung</a:t>
            </a:r>
            <a:endParaRPr lang="de-DE" sz="2000" dirty="0" smtClean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4593562"/>
            <a:ext cx="1495425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26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Aufgaben eines Intensivdokumentationssystems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de-DE" dirty="0" smtClean="0"/>
              <a:t>Mögliche </a:t>
            </a:r>
            <a:r>
              <a:rPr lang="de-DE" dirty="0"/>
              <a:t>zusätzliche Funktionen:</a:t>
            </a:r>
            <a:endParaRPr lang="de-DE" sz="2000" dirty="0"/>
          </a:p>
          <a:p>
            <a:pPr lvl="2"/>
            <a:r>
              <a:rPr lang="de-DE" dirty="0" smtClean="0"/>
              <a:t>Automatische </a:t>
            </a:r>
            <a:r>
              <a:rPr lang="de-DE" dirty="0"/>
              <a:t>physiologische Berechnung</a:t>
            </a:r>
            <a:endParaRPr lang="de-DE" sz="2000" dirty="0"/>
          </a:p>
          <a:p>
            <a:pPr lvl="2"/>
            <a:r>
              <a:rPr lang="de-DE" dirty="0"/>
              <a:t>Intensivmedizinische Verordnungsplanung</a:t>
            </a:r>
            <a:endParaRPr lang="de-DE" sz="2000" dirty="0"/>
          </a:p>
          <a:p>
            <a:pPr lvl="2"/>
            <a:r>
              <a:rPr lang="de-DE" dirty="0"/>
              <a:t>Intensivmedizinische Arztbriefschreibung</a:t>
            </a:r>
            <a:endParaRPr lang="de-DE" sz="2000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4593562"/>
            <a:ext cx="1495425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58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Problematik bei der </a:t>
            </a:r>
            <a:r>
              <a:rPr lang="de-DE" dirty="0" smtClean="0"/>
              <a:t>Neueinführung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Wesentliche Änderung der Arbeitsabläufe ist zu erwarten</a:t>
            </a:r>
            <a:endParaRPr lang="de-DE" sz="2000" dirty="0"/>
          </a:p>
          <a:p>
            <a:pPr lvl="1"/>
            <a:r>
              <a:rPr lang="de-DE" dirty="0"/>
              <a:t>Noch bestehende Unklarheit welche Prozesse durch das System unterstützt werden sollen</a:t>
            </a:r>
            <a:endParaRPr lang="de-DE" sz="2000" dirty="0"/>
          </a:p>
          <a:p>
            <a:pPr lvl="1"/>
            <a:r>
              <a:rPr lang="de-DE" dirty="0"/>
              <a:t>Genaue Kenntnis der bisherigen Arbeitsabläufe und der zu dokumentierenden Daten</a:t>
            </a:r>
            <a:endParaRPr lang="de-DE" sz="2000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629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 der Einführung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Arbeitsabläufe unterstützen</a:t>
            </a:r>
            <a:endParaRPr lang="de-DE" sz="2000" dirty="0"/>
          </a:p>
          <a:p>
            <a:pPr lvl="1"/>
            <a:r>
              <a:rPr lang="de-DE" dirty="0"/>
              <a:t>Dokumentationsaufgaben unterstützen</a:t>
            </a:r>
            <a:endParaRPr lang="de-DE" sz="2000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| Dominik Meixner | Dominique Cheray |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52806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Pure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465</Words>
  <Application>Microsoft Office PowerPoint</Application>
  <PresentationFormat>Breitbild</PresentationFormat>
  <Paragraphs>131</Paragraphs>
  <Slides>17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Wingdings 3</vt:lpstr>
      <vt:lpstr>Facette</vt:lpstr>
      <vt:lpstr>Einführung eines rechnerunterstützten Intensivdokumentationssystems am Universitätsklinikum Heidelberg</vt:lpstr>
      <vt:lpstr>PowerPoint-Präsentation</vt:lpstr>
      <vt:lpstr>Inhalt</vt:lpstr>
      <vt:lpstr>Aufgaben eines Intensivdokumentationssystems</vt:lpstr>
      <vt:lpstr>Aufgaben eines Intensivdokumentationssystems </vt:lpstr>
      <vt:lpstr>Aufgaben eines Intensivdokumentationssystems </vt:lpstr>
      <vt:lpstr>Aufgaben eines Intensivdokumentationssystems </vt:lpstr>
      <vt:lpstr>Problematik bei der Neueinführung</vt:lpstr>
      <vt:lpstr>Motivation der Einführung</vt:lpstr>
      <vt:lpstr>Folgerungen aus Problematik und Motivation: </vt:lpstr>
      <vt:lpstr>Vorgehensplan</vt:lpstr>
      <vt:lpstr>Vorgehensplan</vt:lpstr>
      <vt:lpstr>Vorgehensplan</vt:lpstr>
      <vt:lpstr>Kostenplan</vt:lpstr>
      <vt:lpstr>Risiken</vt:lpstr>
      <vt:lpstr>Risiken</vt:lpstr>
      <vt:lpstr>Fragen?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Projektstatusbericht</dc:title>
  <dc:creator>Tobias Becht</dc:creator>
  <cp:lastModifiedBy>Dominik Mpunkt</cp:lastModifiedBy>
  <cp:revision>157</cp:revision>
  <dcterms:created xsi:type="dcterms:W3CDTF">2015-02-24T13:55:25Z</dcterms:created>
  <dcterms:modified xsi:type="dcterms:W3CDTF">2015-04-02T14:03:53Z</dcterms:modified>
</cp:coreProperties>
</file>

<file path=docProps/thumbnail.jpeg>
</file>